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6" r:id="rId3"/>
    <p:sldId id="332" r:id="rId4"/>
    <p:sldId id="312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3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F91"/>
    <a:srgbClr val="005BBB"/>
    <a:srgbClr val="666666"/>
    <a:srgbClr val="828383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7" autoAdjust="0"/>
    <p:restoredTop sz="95833"/>
  </p:normalViewPr>
  <p:slideViewPr>
    <p:cSldViewPr snapToGrid="0" snapToObjects="1" showGuides="1">
      <p:cViewPr varScale="1">
        <p:scale>
          <a:sx n="107" d="100"/>
          <a:sy n="107" d="100"/>
        </p:scale>
        <p:origin x="16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customXml" Target="../customXml/item3.xml"/><Relationship Id="rId26" Type="http://schemas.openxmlformats.org/officeDocument/2006/relationships/customXml" Target="../customXml/item2.xml"/><Relationship Id="rId25" Type="http://schemas.openxmlformats.org/officeDocument/2006/relationships/customXml" Target="../customXml/item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panose="020B0604020202090204" pitchFamily="34" charset="0"/>
              </a:rPr>
            </a:fld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panose="020B0604020202090204" pitchFamily="34" charset="0"/>
              </a:rPr>
            </a:fld>
            <a:endParaRPr lang="en-US" dirty="0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5B96CA4F-2197-CC40-B4FC-798A937A9DC6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90204" pitchFamily="34" charset="0"/>
              </a:defRPr>
            </a:lvl1pPr>
          </a:lstStyle>
          <a:p>
            <a:fld id="{02322656-8894-1544-92AA-01B3CF5E61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  <a:endParaRPr lang="en-US" dirty="0"/>
          </a:p>
          <a:p>
            <a:pPr lvl="0"/>
            <a:r>
              <a:rPr lang="en-US" dirty="0"/>
              <a:t>Line Two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DFF3CF64-7C58-ED48-B151-C0AF0EEF359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 hasCustomPrompt="1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DFF3CF64-7C58-ED48-B151-C0AF0EEF359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DFF3CF64-7C58-ED48-B151-C0AF0EEF359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DFF3CF64-7C58-ED48-B151-C0AF0EEF359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  <a:endParaRPr lang="en-US" dirty="0"/>
          </a:p>
          <a:p>
            <a:pPr lvl="0"/>
            <a:r>
              <a:rPr lang="en-US" dirty="0"/>
              <a:t>Line Two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  <a:endParaRPr lang="en-US" dirty="0"/>
          </a:p>
          <a:p>
            <a:pPr lvl="0"/>
            <a:r>
              <a:rPr lang="en-US" dirty="0"/>
              <a:t>Line Two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  <a:endParaRPr lang="en-US" dirty="0"/>
          </a:p>
          <a:p>
            <a:pPr lvl="0"/>
            <a:r>
              <a:rPr lang="en-US" dirty="0"/>
              <a:t>Line Two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DFF3CF64-7C58-ED48-B151-C0AF0EEF359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 panose="020B0604020202090204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DFF3CF64-7C58-ED48-B151-C0AF0EEF359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panose="020B0604020202090204" pitchFamily="34" charset="0"/>
              <a:buChar char="•"/>
              <a:defRPr sz="1600" b="0" i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 text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1"/>
            <a:r>
              <a:rPr lang="en-US" dirty="0"/>
              <a:t>Second level text</a:t>
            </a:r>
            <a:endParaRPr lang="en-US" dirty="0"/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  <a:endParaRPr lang="en-US" dirty="0"/>
          </a:p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 text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panose="020B0600040502020204" charset="0"/>
              <a:buChar char="-"/>
              <a:defRPr/>
            </a:pPr>
            <a:r>
              <a:rPr lang="en-US" dirty="0"/>
              <a:t>Third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DFF3CF64-7C58-ED48-B151-C0AF0EEF359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emf"/><Relationship Id="rId14" Type="http://schemas.openxmlformats.org/officeDocument/2006/relationships/image" Target="../media/image6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DFF3CF64-7C58-ED48-B151-C0AF0EEF3592}" type="slidenum">
              <a:rPr lang="en-US" smtClean="0"/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74682" y="6435813"/>
            <a:ext cx="2244903" cy="3065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90204" pitchFamily="34" charset="0"/>
          <a:ea typeface="Arial" panose="020B0604020202090204" pitchFamily="34" charset="0"/>
          <a:cs typeface="Arial" panose="020B060402020209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90204" pitchFamily="34" charset="0"/>
        <a:buNone/>
        <a:defRPr sz="1600" b="0" i="0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Arial" panose="020B060402020209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90204" pitchFamily="34" charset="0"/>
        <a:buChar char="•"/>
        <a:defRPr sz="1600" b="0" i="0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Arial" panose="020B060402020209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panose="020B0600040502020204" charset="0"/>
        <a:buChar char="-"/>
        <a:defRPr sz="1600" b="0" i="0" kern="1200" baseline="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Arial" panose="020B060402020209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Arial" panose="020B060402020209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Arial" panose="020B0604020202090204" pitchFamily="34" charset="0"/>
          <a:ea typeface="Arial" panose="020B0604020202090204" pitchFamily="34" charset="0"/>
          <a:cs typeface="Arial" panose="020B060402020209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A simulation study based on TCGA data mining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 Name: Kindle Zhang qz2527</a:t>
            </a:r>
            <a:endParaRPr lang="en-US" dirty="0"/>
          </a:p>
          <a:p>
            <a:r>
              <a:rPr lang="en-US" dirty="0"/>
              <a:t>Advisor Name: Zhonghua Liu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9110" y="682020"/>
            <a:ext cx="6638544" cy="2386584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Exploring the Immune Microenvironment and Prognostic Role of BTK in Lung Adenocarcinoma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1316" y="1189897"/>
            <a:ext cx="3029533" cy="4275335"/>
          </a:xfrm>
        </p:spPr>
        <p:txBody>
          <a:bodyPr/>
          <a:p>
            <a:r>
              <a:rPr lang="en-US"/>
              <a:t>BTK expression in tumor and non tumor group:</a:t>
            </a:r>
            <a:endParaRPr lang="en-US"/>
          </a:p>
          <a:p>
            <a:r>
              <a:rPr lang="en-US"/>
              <a:t>box plot, paired box plot, survival curve and BTK expression along different stage.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316" y="256837"/>
            <a:ext cx="3292385" cy="868430"/>
          </a:xfrm>
        </p:spPr>
        <p:txBody>
          <a:bodyPr/>
          <a:p>
            <a:r>
              <a:rPr lang="en-US" sz="1800"/>
              <a:t>Analysis univariate gene: BTK</a:t>
            </a:r>
            <a:endParaRPr lang="en-US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9455" y="590550"/>
            <a:ext cx="3735070" cy="2668270"/>
          </a:xfrm>
          <a:prstGeom prst="rect">
            <a:avLst/>
          </a:prstGeom>
        </p:spPr>
      </p:pic>
      <p:pic>
        <p:nvPicPr>
          <p:cNvPr id="7" name="Picture 6" descr="unnamed-chunk-3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" y="3429000"/>
            <a:ext cx="3974465" cy="2839085"/>
          </a:xfrm>
          <a:prstGeom prst="rect">
            <a:avLst/>
          </a:prstGeom>
        </p:spPr>
      </p:pic>
      <p:pic>
        <p:nvPicPr>
          <p:cNvPr id="10" name="Picture 9" descr="unnamed-chunk-6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10" y="3359150"/>
            <a:ext cx="3974465" cy="28390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316" y="98087"/>
            <a:ext cx="3292385" cy="868430"/>
          </a:xfrm>
        </p:spPr>
        <p:txBody>
          <a:bodyPr>
            <a:normAutofit/>
          </a:bodyPr>
          <a:p>
            <a:r>
              <a:rPr lang="en-US" sz="1800">
                <a:sym typeface="+mn-ea"/>
              </a:rPr>
              <a:t>Analysis univariate gene: BTK</a:t>
            </a:r>
            <a:endParaRPr lang="en-US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9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2387600"/>
            <a:ext cx="4237355" cy="3026410"/>
          </a:xfrm>
          <a:prstGeom prst="rect">
            <a:avLst/>
          </a:prstGeom>
        </p:spPr>
      </p:pic>
      <p:pic>
        <p:nvPicPr>
          <p:cNvPr id="7" name="Picture 6" descr="unnamed-chunk-9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115" y="2387600"/>
            <a:ext cx="4071620" cy="29083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71500" y="14928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for example: stage and t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1500" y="1283970"/>
            <a:ext cx="3029585" cy="4727575"/>
          </a:xfrm>
        </p:spPr>
        <p:txBody>
          <a:bodyPr/>
          <a:p>
            <a:r>
              <a:rPr lang="en-US"/>
              <a:t>In tumor samples, divide sample into two groups. one is high in BTK expression, one is low. Make a DEG again.</a:t>
            </a:r>
            <a:endParaRPr lang="en-US"/>
          </a:p>
          <a:p>
            <a:endParaRPr lang="en-US"/>
          </a:p>
          <a:p>
            <a:r>
              <a:rPr lang="en-US"/>
              <a:t>Then make a GSEA(</a:t>
            </a:r>
            <a:r>
              <a:rPr lang="en-US" altLang="en-US"/>
              <a:t>Gene Set Enrichment Analysis</a:t>
            </a:r>
            <a:r>
              <a:rPr lang="en-US"/>
              <a:t>). It has advantage on GO and KEGG.</a:t>
            </a:r>
            <a:endParaRPr lang="en-US"/>
          </a:p>
          <a:p>
            <a:endParaRPr lang="en-US"/>
          </a:p>
          <a:p>
            <a:r>
              <a:rPr lang="en-US"/>
              <a:t>HALL set example: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316" y="405427"/>
            <a:ext cx="3292385" cy="868430"/>
          </a:xfrm>
        </p:spPr>
        <p:txBody>
          <a:bodyPr>
            <a:normAutofit fontScale="90000"/>
          </a:bodyPr>
          <a:p>
            <a:r>
              <a:rPr lang="en-US"/>
              <a:t>DEG again and GSEA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5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5230" y="2628900"/>
            <a:ext cx="4833620" cy="3452495"/>
          </a:xfrm>
          <a:prstGeom prst="rect">
            <a:avLst/>
          </a:prstGeom>
        </p:spPr>
      </p:pic>
      <p:pic>
        <p:nvPicPr>
          <p:cNvPr id="7" name="Picture 6" descr="unnamed-chunk-5-2"/>
          <p:cNvPicPr>
            <a:picLocks noChangeAspect="1"/>
          </p:cNvPicPr>
          <p:nvPr/>
        </p:nvPicPr>
        <p:blipFill>
          <a:blip r:embed="rId2"/>
          <a:srcRect b="38040"/>
          <a:stretch>
            <a:fillRect/>
          </a:stretch>
        </p:blipFill>
        <p:spPr>
          <a:xfrm>
            <a:off x="3745230" y="405130"/>
            <a:ext cx="5024120" cy="2223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en-US" altLang="en-US"/>
              <a:t>Cell-type Identification By Estimating Relative Subsets Of RNA Transcripts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According to tumor sample’s tpms data,we can get: 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rainbow plot: Proportions of 22 immune cell types across all samples</a:t>
            </a:r>
            <a:endParaRPr lang="en-US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</a:t>
            </a:r>
            <a:r>
              <a:rPr lang="en-US"/>
              <a:t>ibersort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2-1"/>
          <p:cNvPicPr>
            <a:picLocks noChangeAspect="1"/>
          </p:cNvPicPr>
          <p:nvPr/>
        </p:nvPicPr>
        <p:blipFill>
          <a:blip r:embed="rId1"/>
          <a:srcRect r="7246"/>
          <a:stretch>
            <a:fillRect/>
          </a:stretch>
        </p:blipFill>
        <p:spPr>
          <a:xfrm>
            <a:off x="3373120" y="1487170"/>
            <a:ext cx="570611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1500" y="1736090"/>
            <a:ext cx="1997710" cy="4275455"/>
          </a:xfrm>
        </p:spPr>
        <p:txBody>
          <a:bodyPr/>
          <a:p>
            <a:r>
              <a:rPr lang="en-US" altLang="en-US"/>
              <a:t>different test:</a:t>
            </a:r>
            <a:endParaRPr lang="en-US" altLang="en-US"/>
          </a:p>
          <a:p>
            <a:r>
              <a:rPr lang="en-US" altLang="en-US"/>
              <a:t>different immune cells performance in different BTK expression groups</a:t>
            </a:r>
            <a:endParaRPr lang="en-US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Cibersort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9210" y="1601470"/>
            <a:ext cx="6400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en-US" altLang="en-US"/>
              <a:t>correlation analysis among cell types:</a:t>
            </a:r>
            <a:endParaRPr lang="en-US" altLang="en-US"/>
          </a:p>
          <a:p>
            <a:r>
              <a:rPr lang="en-US" altLang="en-US"/>
              <a:t>different immune cell proportion’s correlation plot</a:t>
            </a:r>
            <a:endParaRPr lang="en-US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Cibersort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5-1"/>
          <p:cNvPicPr>
            <a:picLocks noChangeAspect="1"/>
          </p:cNvPicPr>
          <p:nvPr/>
        </p:nvPicPr>
        <p:blipFill>
          <a:blip r:embed="rId1"/>
          <a:srcRect r="5125"/>
          <a:stretch>
            <a:fillRect/>
          </a:stretch>
        </p:blipFill>
        <p:spPr>
          <a:xfrm>
            <a:off x="3442970" y="1428750"/>
            <a:ext cx="5571490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en-US" altLang="en-US"/>
              <a:t>correlation test between BTK gene and cell types: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B.celles.naive for example: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Cibersort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6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3270" y="1889760"/>
            <a:ext cx="5770245" cy="41217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my github: </a:t>
            </a:r>
            <a:r>
              <a:rPr lang="en-US" altLang="en-US">
                <a:solidFill>
                  <a:schemeClr val="tx2"/>
                </a:solidFill>
              </a:rPr>
              <a:t>https://github.com/kindlezhang/bioinformatics</a:t>
            </a:r>
            <a:endParaRPr lang="en-US" altLang="en-US"/>
          </a:p>
          <a:p>
            <a:r>
              <a:rPr lang="en-US" altLang="en-US"/>
              <a:t>my email: </a:t>
            </a:r>
            <a:r>
              <a:rPr lang="en-US" altLang="en-US">
                <a:solidFill>
                  <a:schemeClr val="tx2"/>
                </a:solidFill>
              </a:rPr>
              <a:t>zhangqiduo462@gmail.com</a:t>
            </a:r>
            <a:endParaRPr lang="en-US" altLang="en-US"/>
          </a:p>
          <a:p>
            <a:endParaRPr lang="en-US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/>
              <a:t>hanks for listening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altLang="en-US"/>
              <a:t>Lung Adenocarcinoma(LUAD) </a:t>
            </a:r>
            <a:r>
              <a:rPr lang="en-US" altLang="en-US"/>
              <a:t>data from TCGA and get gene expression profile (counts and tpms)</a:t>
            </a:r>
            <a:endParaRPr lang="en-US" altLang="en-US"/>
          </a:p>
          <a:p>
            <a:r>
              <a:rPr lang="en-US"/>
              <a:t>2. </a:t>
            </a:r>
            <a:r>
              <a:rPr lang="en-US" altLang="en-US"/>
              <a:t>Perform EstimateScore and Plot Survival Curves</a:t>
            </a:r>
            <a:endParaRPr lang="en-US" altLang="en-US"/>
          </a:p>
          <a:p>
            <a:r>
              <a:rPr lang="en-US"/>
              <a:t>3. </a:t>
            </a:r>
            <a:r>
              <a:rPr lang="en-US" altLang="en-US"/>
              <a:t>Analyze Correlation Between Clinical Features and EstimateScore</a:t>
            </a:r>
            <a:endParaRPr lang="en-US" altLang="en-US"/>
          </a:p>
          <a:p>
            <a:r>
              <a:rPr lang="en-US"/>
              <a:t>4.</a:t>
            </a:r>
            <a:r>
              <a:rPr lang="en-US" altLang="en-US"/>
              <a:t>DEGs and Enrichment Analysis with GO and KEGG function</a:t>
            </a:r>
            <a:endParaRPr lang="en-US" altLang="en-US"/>
          </a:p>
          <a:p>
            <a:r>
              <a:rPr lang="en-US"/>
              <a:t>5. PPI and Cox regression on gene expression</a:t>
            </a:r>
            <a:endParaRPr lang="en-US"/>
          </a:p>
          <a:p>
            <a:r>
              <a:rPr lang="en-US"/>
              <a:t>6. Focus on BTK gene</a:t>
            </a:r>
            <a:endParaRPr lang="en-US"/>
          </a:p>
          <a:p>
            <a:r>
              <a:rPr lang="en-US"/>
              <a:t>7. </a:t>
            </a:r>
            <a:r>
              <a:rPr lang="en-US" altLang="en-US"/>
              <a:t>GSEA Enrichment Analysis on BTK gene</a:t>
            </a:r>
            <a:endParaRPr lang="en-US" altLang="en-US"/>
          </a:p>
          <a:p>
            <a:r>
              <a:rPr lang="en-US" altLang="en-US"/>
              <a:t>8. CIBERSORT analysis</a:t>
            </a:r>
            <a:endParaRPr lang="en-US" alt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/>
              <a:t>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736090"/>
            <a:ext cx="3029585" cy="2685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 get LUAD data from TCGA</a:t>
            </a:r>
            <a:endParaRPr lang="en-US" dirty="0"/>
          </a:p>
          <a:p>
            <a:r>
              <a:rPr lang="en-US" dirty="0"/>
              <a:t>2. clean the data and get gene expressed profile, one for </a:t>
            </a:r>
            <a:r>
              <a:rPr lang="en-US" dirty="0">
                <a:solidFill>
                  <a:srgbClr val="FF0000"/>
                </a:solidFill>
              </a:rPr>
              <a:t>counts</a:t>
            </a:r>
            <a:r>
              <a:rPr lang="en-US" dirty="0"/>
              <a:t> and one for </a:t>
            </a:r>
            <a:r>
              <a:rPr lang="en-US" dirty="0">
                <a:solidFill>
                  <a:srgbClr val="FF0000"/>
                </a:solidFill>
              </a:rPr>
              <a:t>tpms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altLang="en-US" dirty="0">
                <a:solidFill>
                  <a:schemeClr val="tx1"/>
                </a:solidFill>
              </a:rPr>
              <a:t>Then get the </a:t>
            </a:r>
            <a:r>
              <a:rPr lang="en-US" altLang="en-US" dirty="0">
                <a:solidFill>
                  <a:schemeClr val="accent3"/>
                </a:solidFill>
              </a:rPr>
              <a:t>ImmuneScore</a:t>
            </a:r>
            <a:r>
              <a:rPr lang="en-US" altLang="en-US" dirty="0">
                <a:solidFill>
                  <a:schemeClr val="tx1"/>
                </a:solidFill>
              </a:rPr>
              <a:t> , </a:t>
            </a:r>
            <a:r>
              <a:rPr lang="en-US" altLang="en-US" dirty="0">
                <a:solidFill>
                  <a:schemeClr val="accent3"/>
                </a:solidFill>
              </a:rPr>
              <a:t>StromalScore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>
                <a:solidFill>
                  <a:schemeClr val="accent3"/>
                </a:solidFill>
              </a:rPr>
              <a:t>EstimateScore</a:t>
            </a:r>
            <a:r>
              <a:rPr lang="en-US" altLang="en-US" dirty="0">
                <a:solidFill>
                  <a:schemeClr val="tx1"/>
                </a:solidFill>
              </a:rPr>
              <a:t>(Sum of I and S) and </a:t>
            </a:r>
            <a:r>
              <a:rPr lang="en-US" altLang="en-US" dirty="0">
                <a:solidFill>
                  <a:schemeClr val="accent3"/>
                </a:solidFill>
              </a:rPr>
              <a:t>tumor purity</a:t>
            </a:r>
            <a:r>
              <a:rPr lang="en-US" altLang="en-US" dirty="0">
                <a:solidFill>
                  <a:schemeClr val="tx1"/>
                </a:solidFill>
              </a:rPr>
              <a:t>, according to the tpms data.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gene expressed profile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/>
          <a:lstStyle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graphicFrame>
        <p:nvGraphicFramePr>
          <p:cNvPr id="7" name="Table 6"/>
          <p:cNvGraphicFramePr/>
          <p:nvPr/>
        </p:nvGraphicFramePr>
        <p:xfrm>
          <a:off x="3863975" y="1956435"/>
          <a:ext cx="5290185" cy="1472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</a:tblGrid>
              <a:tr h="4908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350"/>
                        <a:t>counts/tpms</a:t>
                      </a:r>
                      <a:endParaRPr lang="en-US" altLang="en-US" sz="135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TCGA-55-6971-01A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TCGA-55-6971-11A</a:t>
                      </a:r>
                      <a:endParaRPr lang="en-US" altLang="en-US"/>
                    </a:p>
                  </a:txBody>
                  <a:tcPr/>
                </a:tc>
              </a:tr>
              <a:tr h="4908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TSPANG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4908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TNMD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/>
          <p:nvPr/>
        </p:nvGraphicFramePr>
        <p:xfrm>
          <a:off x="2624455" y="4531995"/>
          <a:ext cx="6470015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1400175"/>
                <a:gridCol w="1319530"/>
                <a:gridCol w="1448435"/>
                <a:gridCol w="1250315"/>
              </a:tblGrid>
              <a:tr h="502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Estimate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35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en-US" sz="1350" dirty="0">
                          <a:solidFill>
                            <a:schemeClr val="bg1"/>
                          </a:solidFill>
                          <a:sym typeface="+mn-ea"/>
                        </a:rPr>
                        <a:t>ImmuneScore</a:t>
                      </a:r>
                      <a:endParaRPr lang="en-US" altLang="en-US" sz="1350" dirty="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350" dirty="0">
                          <a:solidFill>
                            <a:schemeClr val="bg1"/>
                          </a:solidFill>
                          <a:sym typeface="+mn-ea"/>
                        </a:rPr>
                        <a:t>StromalScore</a:t>
                      </a:r>
                      <a:endParaRPr lang="en-US" altLang="en-US" sz="1350" dirty="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en-US" sz="1350" dirty="0">
                          <a:solidFill>
                            <a:schemeClr val="bg1"/>
                          </a:solidFill>
                          <a:sym typeface="+mn-ea"/>
                        </a:rPr>
                        <a:t>EstimateScore</a:t>
                      </a:r>
                      <a:endParaRPr lang="en-US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350" dirty="0">
                          <a:solidFill>
                            <a:schemeClr val="bg1"/>
                          </a:solidFill>
                          <a:sym typeface="+mn-ea"/>
                        </a:rPr>
                        <a:t>Tumor Purity</a:t>
                      </a:r>
                      <a:endParaRPr lang="en-US" altLang="en-US" sz="1350" dirty="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TCGA-55-6971-01A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TCGA-55-6971-11A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1316" y="1929037"/>
            <a:ext cx="3029533" cy="4275335"/>
          </a:xfrm>
        </p:spPr>
        <p:txBody>
          <a:bodyPr/>
          <a:p>
            <a:r>
              <a:rPr lang="en-US"/>
              <a:t>Combined with survival information, plot survival curve in tumor samples.</a:t>
            </a:r>
            <a:endParaRPr lang="en-US"/>
          </a:p>
          <a:p>
            <a:endParaRPr lang="en-US"/>
          </a:p>
          <a:p>
            <a:r>
              <a:rPr lang="en-US"/>
              <a:t>Estimate score larger, less death risk.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316" y="931842"/>
            <a:ext cx="3292385" cy="868430"/>
          </a:xfrm>
        </p:spPr>
        <p:txBody>
          <a:bodyPr/>
          <a:p>
            <a:r>
              <a:rPr lang="en-US"/>
              <a:t>Survival curve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survival analysis-1"/>
          <p:cNvPicPr>
            <a:picLocks noChangeAspect="1"/>
          </p:cNvPicPr>
          <p:nvPr/>
        </p:nvPicPr>
        <p:blipFill>
          <a:blip r:embed="rId1"/>
          <a:srcRect b="51329"/>
          <a:stretch>
            <a:fillRect/>
          </a:stretch>
        </p:blipFill>
        <p:spPr>
          <a:xfrm>
            <a:off x="3601085" y="695960"/>
            <a:ext cx="5102225" cy="1778635"/>
          </a:xfrm>
          <a:prstGeom prst="rect">
            <a:avLst/>
          </a:prstGeom>
        </p:spPr>
      </p:pic>
      <p:pic>
        <p:nvPicPr>
          <p:cNvPr id="7" name="Picture 6" descr="survival analysis-2"/>
          <p:cNvPicPr>
            <a:picLocks noChangeAspect="1"/>
          </p:cNvPicPr>
          <p:nvPr/>
        </p:nvPicPr>
        <p:blipFill>
          <a:blip r:embed="rId2"/>
          <a:srcRect b="50575"/>
          <a:stretch>
            <a:fillRect/>
          </a:stretch>
        </p:blipFill>
        <p:spPr>
          <a:xfrm>
            <a:off x="3601085" y="2620010"/>
            <a:ext cx="5328920" cy="1881505"/>
          </a:xfrm>
          <a:prstGeom prst="rect">
            <a:avLst/>
          </a:prstGeom>
        </p:spPr>
      </p:pic>
      <p:pic>
        <p:nvPicPr>
          <p:cNvPr id="8" name="Picture 7" descr="survival analysis-3"/>
          <p:cNvPicPr>
            <a:picLocks noChangeAspect="1"/>
          </p:cNvPicPr>
          <p:nvPr/>
        </p:nvPicPr>
        <p:blipFill>
          <a:blip r:embed="rId3"/>
          <a:srcRect b="50997"/>
          <a:stretch>
            <a:fillRect/>
          </a:stretch>
        </p:blipFill>
        <p:spPr>
          <a:xfrm>
            <a:off x="3601085" y="4501515"/>
            <a:ext cx="5081905" cy="177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en-US">
                <a:sym typeface="+mn-ea"/>
              </a:rPr>
              <a:t>Combined with clinical data, plot boxplot in tumor samples.</a:t>
            </a:r>
            <a:endParaRPr lang="en-US">
              <a:sym typeface="+mn-ea"/>
            </a:endParaRPr>
          </a:p>
          <a:p>
            <a:r>
              <a:rPr lang="en-US"/>
              <a:t>Here are the ImmuneScore performance in different clinical stages.</a:t>
            </a:r>
            <a:endParaRPr lang="en-US"/>
          </a:p>
          <a:p>
            <a:endParaRPr lang="en-US"/>
          </a:p>
          <a:p>
            <a:r>
              <a:rPr lang="en-US"/>
              <a:t>stage: </a:t>
            </a:r>
            <a:r>
              <a:rPr lang="en-US" altLang="en-US"/>
              <a:t>Cancer Stage</a:t>
            </a:r>
            <a:endParaRPr lang="en-US" altLang="en-US"/>
          </a:p>
          <a:p>
            <a:r>
              <a:rPr lang="en-US"/>
              <a:t>t: </a:t>
            </a:r>
            <a:r>
              <a:rPr lang="en-US" altLang="en-US"/>
              <a:t>Size and extent of invasion of the primary tumor</a:t>
            </a:r>
            <a:endParaRPr lang="en-US" altLang="en-US"/>
          </a:p>
          <a:p>
            <a:r>
              <a:rPr lang="en-US"/>
              <a:t>n: </a:t>
            </a:r>
            <a:r>
              <a:rPr lang="en-US" altLang="en-US"/>
              <a:t>Regional Lymph Nodes</a:t>
            </a:r>
            <a:endParaRPr lang="en-US" altLang="en-US"/>
          </a:p>
          <a:p>
            <a:r>
              <a:rPr lang="en-US"/>
              <a:t>m: </a:t>
            </a:r>
            <a:r>
              <a:rPr lang="en-US" altLang="en-US"/>
              <a:t>Distant Metastasis</a:t>
            </a:r>
            <a:endParaRPr lang="en-US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Box plot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7" name="Picture 6" descr="unnamed-chunk-5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2345" y="980440"/>
            <a:ext cx="2669540" cy="1906905"/>
          </a:xfrm>
          <a:prstGeom prst="rect">
            <a:avLst/>
          </a:prstGeom>
        </p:spPr>
      </p:pic>
      <p:pic>
        <p:nvPicPr>
          <p:cNvPr id="8" name="Picture 7" descr="unnamed-chunk-5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885" y="980440"/>
            <a:ext cx="2683510" cy="1917065"/>
          </a:xfrm>
          <a:prstGeom prst="rect">
            <a:avLst/>
          </a:prstGeom>
        </p:spPr>
      </p:pic>
      <p:pic>
        <p:nvPicPr>
          <p:cNvPr id="9" name="Picture 8" descr="unnamed-chunk-5-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45" y="3429000"/>
            <a:ext cx="2772410" cy="1980565"/>
          </a:xfrm>
          <a:prstGeom prst="rect">
            <a:avLst/>
          </a:prstGeom>
        </p:spPr>
      </p:pic>
      <p:pic>
        <p:nvPicPr>
          <p:cNvPr id="10" name="Picture 9" descr="unnamed-chunk-5-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955" y="3429000"/>
            <a:ext cx="2773045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en-US"/>
              <a:t>in this part, divide counts data (with tumor sample) in to two groups, one is high in StromalScore/ImmuneScore, one is low. Then make a DEG analysis.</a:t>
            </a:r>
            <a:endParaRPr lang="en-US"/>
          </a:p>
          <a:p>
            <a:endParaRPr lang="en-US"/>
          </a:p>
          <a:p>
            <a:r>
              <a:rPr lang="en-US"/>
              <a:t>get a heatmap like this: ImmuneSocre for example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DEG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2151380"/>
            <a:ext cx="5819140" cy="4156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1500" y="1736090"/>
            <a:ext cx="7356475" cy="4275455"/>
          </a:xfrm>
        </p:spPr>
        <p:txBody>
          <a:bodyPr/>
          <a:p>
            <a:r>
              <a:rPr lang="en-US"/>
              <a:t>find the intersect gene by using </a:t>
            </a:r>
            <a:r>
              <a:rPr lang="en-US" altLang="en-US"/>
              <a:t>Venn Diagram</a:t>
            </a:r>
            <a:endParaRPr lang="en-US" altLang="en-US"/>
          </a:p>
          <a:p>
            <a:r>
              <a:rPr lang="en-US" altLang="en-US"/>
              <a:t>we get 248+318 = </a:t>
            </a:r>
            <a:r>
              <a:rPr lang="en-US" altLang="en-US">
                <a:solidFill>
                  <a:schemeClr val="accent3"/>
                </a:solidFill>
              </a:rPr>
              <a:t>566</a:t>
            </a:r>
            <a:r>
              <a:rPr lang="en-US" altLang="en-US"/>
              <a:t> genes that are either simultaneously upregulated in both the Immune and Stromal scores, or simultaneously downregulated in both scores.</a:t>
            </a:r>
            <a:endParaRPr lang="en-US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Enrichment analysis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3144520"/>
            <a:ext cx="3509010" cy="2507615"/>
          </a:xfrm>
          <a:prstGeom prst="rect">
            <a:avLst/>
          </a:prstGeom>
        </p:spPr>
      </p:pic>
      <p:pic>
        <p:nvPicPr>
          <p:cNvPr id="7" name="Picture 6" descr="unnamed-chunk-3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035" y="3236595"/>
            <a:ext cx="329755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1500" y="1736090"/>
            <a:ext cx="1789430" cy="4275455"/>
          </a:xfrm>
        </p:spPr>
        <p:txBody>
          <a:bodyPr/>
          <a:p>
            <a:r>
              <a:rPr lang="en-US"/>
              <a:t>1.</a:t>
            </a:r>
            <a:r>
              <a:rPr lang="en-US">
                <a:solidFill>
                  <a:schemeClr val="accent3"/>
                </a:solidFill>
              </a:rPr>
              <a:t> GO</a:t>
            </a:r>
            <a:r>
              <a:rPr lang="en-US"/>
              <a:t> function, according to different functions, showing like this:</a:t>
            </a:r>
            <a:endParaRPr lang="en-US"/>
          </a:p>
          <a:p>
            <a:endParaRPr lang="en-US"/>
          </a:p>
          <a:p>
            <a:r>
              <a:rPr lang="en-US"/>
              <a:t>2. </a:t>
            </a:r>
            <a:r>
              <a:rPr lang="en-US">
                <a:solidFill>
                  <a:schemeClr val="accent3"/>
                </a:solidFill>
              </a:rPr>
              <a:t>KEGG</a:t>
            </a:r>
            <a:r>
              <a:rPr lang="en-US"/>
              <a:t> function, according to different paths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Enrichment analysis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7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0470" y="1601470"/>
            <a:ext cx="6400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1316" y="1291497"/>
            <a:ext cx="3029533" cy="4275335"/>
          </a:xfrm>
        </p:spPr>
        <p:txBody>
          <a:bodyPr/>
          <a:p>
            <a:r>
              <a:rPr lang="en-US" altLang="en-US"/>
              <a:t>make a protein and protein interaction analysis according to those </a:t>
            </a:r>
            <a:r>
              <a:rPr lang="en-US" altLang="en-US">
                <a:solidFill>
                  <a:schemeClr val="accent3"/>
                </a:solidFill>
              </a:rPr>
              <a:t>566</a:t>
            </a:r>
            <a:r>
              <a:rPr lang="en-US" altLang="en-US"/>
              <a:t> genes, get a table like this: CD4 is the hub gene</a:t>
            </a:r>
            <a:endParaRPr lang="en-US" altLang="en-US"/>
          </a:p>
          <a:p>
            <a:r>
              <a:rPr lang="en-US" altLang="en-US"/>
              <a:t>make a survival analysis again with </a:t>
            </a:r>
            <a:r>
              <a:rPr lang="en-US" altLang="en-US">
                <a:solidFill>
                  <a:schemeClr val="accent3"/>
                </a:solidFill>
              </a:rPr>
              <a:t>566</a:t>
            </a:r>
            <a:r>
              <a:rPr lang="en-US" altLang="en-US"/>
              <a:t> genes’ expression(tpms)</a:t>
            </a:r>
            <a:endParaRPr lang="en-US" altLang="en-US"/>
          </a:p>
          <a:p>
            <a:r>
              <a:rPr lang="en-US" altLang="en-US"/>
              <a:t>There’re 4 gene are both significant in PPI and COX: </a:t>
            </a:r>
            <a:endParaRPr lang="en-US" altLang="en-US"/>
          </a:p>
          <a:p>
            <a:r>
              <a:rPr lang="en-US" altLang="en-US"/>
              <a:t>"F2"    "CD19"  "</a:t>
            </a:r>
            <a:r>
              <a:rPr lang="en-US" altLang="en-US">
                <a:solidFill>
                  <a:schemeClr val="accent3"/>
                </a:solidFill>
              </a:rPr>
              <a:t>BTK</a:t>
            </a:r>
            <a:r>
              <a:rPr lang="en-US" altLang="en-US"/>
              <a:t>"   "CD79A"</a:t>
            </a:r>
            <a:endParaRPr lang="en-US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316" y="316527"/>
            <a:ext cx="3292385" cy="868430"/>
          </a:xfrm>
        </p:spPr>
        <p:txBody>
          <a:bodyPr/>
          <a:p>
            <a:r>
              <a:rPr lang="en-US"/>
              <a:t>PPI analysis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DFF3CF64-7C58-ED48-B151-C0AF0EEF3592}" type="slidenum">
              <a:rPr lang="en-US" smtClean="0"/>
            </a:fld>
            <a:endParaRPr lang="en-US" dirty="0"/>
          </a:p>
        </p:txBody>
      </p:sp>
      <p:pic>
        <p:nvPicPr>
          <p:cNvPr id="6" name="Picture 5" descr="unnamed-chunk-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085" y="502920"/>
            <a:ext cx="5093970" cy="3639185"/>
          </a:xfrm>
          <a:prstGeom prst="rect">
            <a:avLst/>
          </a:prstGeom>
        </p:spPr>
      </p:pic>
      <p:pic>
        <p:nvPicPr>
          <p:cNvPr id="7" name="Picture 6" descr="unnamed-chunk-5-1"/>
          <p:cNvPicPr>
            <a:picLocks noChangeAspect="1"/>
          </p:cNvPicPr>
          <p:nvPr/>
        </p:nvPicPr>
        <p:blipFill>
          <a:blip r:embed="rId2"/>
          <a:srcRect t="9588" b="11412"/>
          <a:stretch>
            <a:fillRect/>
          </a:stretch>
        </p:blipFill>
        <p:spPr>
          <a:xfrm>
            <a:off x="1499870" y="4375785"/>
            <a:ext cx="7644130" cy="1925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ma:versionID="049a5d5a03ac7ec2e6dc34b43ce7482e" ma:contentTypeDescription="Create a new document." ct:_="" ma:_="" ma:contentTypeName="Document" ma:contentTypeScope="" ma:contentTypeVersion="4" ma:contentTypeID="0x010100ACADF0D7730EC34EABE681400B72FC37">
  <xsd:schema xmlns:xs="http://www.w3.org/2001/XMLSchema" xmlns:ns2="1f8e1645-2d05-482f-b51f-ff5836e5601f" xmlns:p="http://schemas.microsoft.com/office/2006/metadata/properties" xmlns:xsd="http://www.w3.org/2001/XMLSchema" ma:fieldsID="61e614a36f3d1f3ccf50ac7a4b05a40d" ns2:_="" targetNamespace="http://schemas.microsoft.com/office/2006/metadata/properties" ma:root="true">
    <xsd:import namespace="1f8e1645-2d05-482f-b51f-ff5836e5601f"/>
    <xsd:element name="properties">
      <xsd:complexType>
        <xsd:sequence>
          <xsd:element name="documentManagement">
            <xsd:complexType>
              <xsd:all>
                <xsd:element minOccurs="0" ref="ns2:MediaServiceMetadata"/>
                <xsd:element minOccurs="0" ref="ns2:MediaServiceFastMetadata"/>
                <xsd:element minOccurs="0" ref="ns2:MediaServiceObjectDetectorVersions"/>
                <xsd:element minOccurs="0" ref="ns2:MediaServiceSearchProperties"/>
              </xsd:all>
            </xsd:complexType>
          </xsd:element>
        </xsd:sequence>
      </xsd:complexType>
    </xsd:element>
  </xsd:schema>
  <xsd:schema xmlns:xs="http://www.w3.org/2001/XMLSchema" xmlns:dms="http://schemas.microsoft.com/office/2006/documentManagement/types" xmlns:pc="http://schemas.microsoft.com/office/infopath/2007/PartnerControls" xmlns:xsd="http://www.w3.org/2001/XMLSchema" elementFormDefault="qualified" targetNamespace="1f8e1645-2d05-482f-b51f-ff5836e5601f">
    <xsd:import namespace="http://schemas.microsoft.com/office/2006/documentManagement/types"/>
    <xsd:import namespace="http://schemas.microsoft.com/office/infopath/2007/PartnerControls"/>
    <xsd:element ma:readOnly="true" name="MediaServiceMetadata" nillable="true" ma:internalName="MediaServiceMetadata" ma:index="8" ma:hidden="true" ma:displayName="MediaServiceMetadata">
      <xsd:simpleType>
        <xsd:restriction base="dms:Note"/>
      </xsd:simpleType>
    </xsd:element>
    <xsd:element ma:readOnly="true" name="MediaServiceFastMetadata" nillable="true" ma:internalName="MediaServiceFastMetadata" ma:index="9" ma:hidden="true" ma:displayName="MediaServiceFastMetadata">
      <xsd:simpleType>
        <xsd:restriction base="dms:Note"/>
      </xsd:simpleType>
    </xsd:element>
    <xsd:element ma:readOnly="true" name="MediaServiceObjectDetectorVersions" nillable="true" ma:internalName="MediaServiceObjectDetectorVersions" ma:index="10" ma:hidden="true" ma:displayName="MediaServiceObjectDetectorVersions" ma:indexed="true">
      <xsd:simpleType>
        <xsd:restriction base="dms:Text"/>
      </xsd:simpleType>
    </xsd:element>
    <xsd:element ma:readOnly="true" name="MediaServiceSearchProperties" nillable="true" ma:internalName="MediaServiceSearchProperties" ma:index="11" ma:hidden="true" ma:displayName="MediaServiceSearchProperties">
      <xsd:simpleType>
        <xsd:restriction base="dms:Note"/>
      </xsd:simpleType>
    </xsd:element>
  </xsd:schema>
  <xsd:schema xmlns:xsi="http://www.w3.org/2001/XMLSchema-instance" xmlns:dc="http://purl.org/dc/elements/1.1/" xmlns="http://schemas.openxmlformats.org/package/2006/metadata/core-properties" xmlns:odoc="http://schemas.microsoft.com/internal/obd" xmlns:dcterms="http://purl.org/dc/terms/" xmlns:xsd="http://www.w3.org/2001/XMLSchema" blockDefault="#all" attributeFormDefault="unqualified" elementFormDefault="qualified" targetNamespace="http://schemas.openxmlformats.org/package/2006/metadata/core-properties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minOccurs="0" ref="dc:creator" maxOccurs="1"/>
        <xsd:element minOccurs="0" ref="dcterms:created" maxOccurs="1"/>
        <xsd:element minOccurs="0" ref="dc:identifier" maxOccurs="1"/>
        <xsd:element minOccurs="0" name="contentType" ma:index="0" ma:displayName="Content Type" type="xsd:string" maxOccurs="1"/>
        <xsd:element minOccurs="0" ma:index="4" ma:displayName="Title" ref="dc:title" maxOccurs="1"/>
        <xsd:element minOccurs="0" ref="dc:subject" maxOccurs="1"/>
        <xsd:element minOccurs="0" ref="dc:description" maxOccurs="1"/>
        <xsd:element minOccurs="0" name="keywords" type="xsd:string" maxOccurs="1"/>
        <xsd:element minOccurs="0" ref="dc:language" maxOccurs="1"/>
        <xsd:element minOccurs="0" name="category" type="xsd:string" maxOccurs="1"/>
        <xsd:element minOccurs="0" name="version" type="xsd:string" maxOccurs="1"/>
        <xsd:element minOccurs="0" name="revision" type="xsd:string" maxOccurs="1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minOccurs="0" name="lastModifiedBy" type="xsd:string" maxOccurs="1"/>
        <xsd:element minOccurs="0" ref="dcterms:modified" maxOccurs="1"/>
        <xsd:element minOccurs="0" name="contentStatus" type="xsd:string" maxOccurs="1"/>
      </xsd:all>
    </xsd:complexType>
  </xsd:schema>
  <xs:schema xmlns:xs="http://www.w3.org/2001/XMLSchema" xmlns:pc="http://schemas.microsoft.com/office/infopath/2007/PartnerControls" attributeFormDefault="unqualified" elementFormDefault="qualified" targetNamespace="http://schemas.microsoft.com/office/infopath/2007/PartnerControls">
    <xs:element name="Person">
      <xs:complexType>
        <xs:sequence>
          <xs:element minOccurs="0" ref="pc:DisplayName"/>
          <xs:element minOccurs="0" ref="pc:AccountId"/>
          <xs:element minOccurs="0" ref="pc:AccountType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minOccurs="0" ref="pc:BDCEntity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minOccurs="0" ref="pc:EntityDisplayName"/>
          <xs:element minOccurs="0" ref="pc:EntityInstanceReference"/>
          <xs:element minOccurs="0" ref="pc:EntityId1"/>
          <xs:element minOccurs="0" ref="pc:EntityId2"/>
          <xs:element minOccurs="0" ref="pc:EntityId3"/>
          <xs:element minOccurs="0" ref="pc:EntityId4"/>
          <xs:element minOccurs="0" ref="pc:EntityId5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minOccurs="0" ref="pc:TermInfo" maxOccurs="unbounded"/>
        </xs:sequence>
      </xs:complexType>
    </xs:element>
    <xs:element name="TermInfo">
      <xs:complexType>
        <xs:sequence>
          <xs:element minOccurs="0" ref="pc:TermName"/>
          <xs:element minOccurs="0" ref="pc:TermId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xsi="http://www.w3.org/2001/XMLSchema-instance" xmlns:pc="http://schemas.microsoft.com/office/infopath/2007/PartnerControls" xmlns:p="http://schemas.microsoft.com/office/2006/metadata/properties">
  <documentManagement/>
</p:properties>
</file>

<file path=customXml/itemProps1.xml><?xml version="1.0" encoding="utf-8"?>
<ds:datastoreItem xmlns:ds="http://schemas.openxmlformats.org/officeDocument/2006/customXml" ds:itemID="{424529DD-CE5A-40CB-A883-9BA2BD4463FA}">
  <ds:schemaRefs/>
</ds:datastoreItem>
</file>

<file path=customXml/itemProps2.xml><?xml version="1.0" encoding="utf-8"?>
<ds:datastoreItem xmlns:ds="http://schemas.openxmlformats.org/officeDocument/2006/customXml" ds:itemID="{26D2A133-A3B8-4131-9310-4A2FF985FE80}">
  <ds:schemaRefs/>
</ds:datastoreItem>
</file>

<file path=customXml/itemProps3.xml><?xml version="1.0" encoding="utf-8"?>
<ds:datastoreItem xmlns:ds="http://schemas.openxmlformats.org/officeDocument/2006/customXml" ds:itemID="{BCC4CFB7-82D7-4F5E-A33E-EE5CAE7C753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3219</Words>
  <Application>WPS Slides</Application>
  <PresentationFormat>On-screen Show (4:3)</PresentationFormat>
  <Paragraphs>171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LucidaGrande</vt:lpstr>
      <vt:lpstr>Arial</vt:lpstr>
      <vt:lpstr>Microsoft YaHei</vt:lpstr>
      <vt:lpstr>汉仪旗黑</vt:lpstr>
      <vt:lpstr>Arial Unicode MS</vt:lpstr>
      <vt:lpstr>Calibri</vt:lpstr>
      <vt:lpstr>Helvetica Neue</vt:lpstr>
      <vt:lpstr>宋体-简</vt:lpstr>
      <vt:lpstr>1_UB Powerpoint Template</vt:lpstr>
      <vt:lpstr>Exploring the Immune Microenvironment and Prognostic Role of BTK in Lung Adenocarcinoma</vt:lpstr>
      <vt:lpstr>Outline</vt:lpstr>
      <vt:lpstr>gene expressed profile</vt:lpstr>
      <vt:lpstr>Survival curve</vt:lpstr>
      <vt:lpstr>Box plot</vt:lpstr>
      <vt:lpstr>DEG </vt:lpstr>
      <vt:lpstr>Enrichment analysis</vt:lpstr>
      <vt:lpstr>Enrichment analysis</vt:lpstr>
      <vt:lpstr>PPI analysis</vt:lpstr>
      <vt:lpstr>Analysis univariate gene: BTK</vt:lpstr>
      <vt:lpstr>Analysis univariate gene: BTK</vt:lpstr>
      <vt:lpstr>DEG again and GSEA</vt:lpstr>
      <vt:lpstr>Cibersort</vt:lpstr>
      <vt:lpstr>Cibersort</vt:lpstr>
      <vt:lpstr>Cibersort</vt:lpstr>
      <vt:lpstr>Cibersort</vt:lpstr>
      <vt:lpstr>Thanks for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creator>Microsoft Office User</dc:creator>
  <cp:lastModifiedBy>QiduoZhang</cp:lastModifiedBy>
  <cp:revision>313</cp:revision>
  <cp:lastPrinted>2025-04-20T19:31:36Z</cp:lastPrinted>
  <dcterms:created xsi:type="dcterms:W3CDTF">2025-04-20T19:31:36Z</dcterms:created>
  <dcterms:modified xsi:type="dcterms:W3CDTF">2025-04-20T19:31:36Z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0x010100ACADF0D7730EC34EABE681400B72FC37</vt:lpwstr>
  </property>
  <property fmtid="{D5CDD505-2E9C-101B-9397-08002B2CF9AE}" pid="3" name="ICV">
    <vt:lpwstr>A1A1BCCEA09FD40BA94105681084C07C_43</vt:lpwstr>
  </property>
  <property fmtid="{D5CDD505-2E9C-101B-9397-08002B2CF9AE}" pid="4" name="KSOProductBuildVer">
    <vt:lpwstr>1033-6.13.0.8707</vt:lpwstr>
  </property>
</Properties>
</file>